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0"/>
  </p:notesMasterIdLst>
  <p:handoutMasterIdLst>
    <p:handoutMasterId r:id="rId81"/>
  </p:handoutMasterIdLst>
  <p:sldIdLst>
    <p:sldId id="256" r:id="rId2"/>
    <p:sldId id="257" r:id="rId3"/>
    <p:sldId id="353" r:id="rId4"/>
    <p:sldId id="337" r:id="rId5"/>
    <p:sldId id="354" r:id="rId6"/>
    <p:sldId id="338" r:id="rId7"/>
    <p:sldId id="258" r:id="rId8"/>
    <p:sldId id="356" r:id="rId9"/>
    <p:sldId id="259" r:id="rId10"/>
    <p:sldId id="323" r:id="rId11"/>
    <p:sldId id="324" r:id="rId12"/>
    <p:sldId id="325" r:id="rId13"/>
    <p:sldId id="326" r:id="rId14"/>
    <p:sldId id="266" r:id="rId15"/>
    <p:sldId id="289" r:id="rId16"/>
    <p:sldId id="290" r:id="rId17"/>
    <p:sldId id="291" r:id="rId18"/>
    <p:sldId id="292" r:id="rId19"/>
    <p:sldId id="297" r:id="rId20"/>
    <p:sldId id="339" r:id="rId21"/>
    <p:sldId id="294" r:id="rId22"/>
    <p:sldId id="295" r:id="rId23"/>
    <p:sldId id="293" r:id="rId24"/>
    <p:sldId id="340" r:id="rId25"/>
    <p:sldId id="341" r:id="rId26"/>
    <p:sldId id="342" r:id="rId27"/>
    <p:sldId id="343" r:id="rId28"/>
    <p:sldId id="355" r:id="rId29"/>
    <p:sldId id="357" r:id="rId30"/>
    <p:sldId id="277" r:id="rId31"/>
    <p:sldId id="298" r:id="rId32"/>
    <p:sldId id="299" r:id="rId33"/>
    <p:sldId id="300" r:id="rId34"/>
    <p:sldId id="301" r:id="rId35"/>
    <p:sldId id="302" r:id="rId36"/>
    <p:sldId id="303" r:id="rId37"/>
    <p:sldId id="306" r:id="rId38"/>
    <p:sldId id="304" r:id="rId39"/>
    <p:sldId id="305" r:id="rId40"/>
    <p:sldId id="307" r:id="rId41"/>
    <p:sldId id="328" r:id="rId42"/>
    <p:sldId id="308" r:id="rId43"/>
    <p:sldId id="309" r:id="rId44"/>
    <p:sldId id="334" r:id="rId45"/>
    <p:sldId id="288" r:id="rId46"/>
    <p:sldId id="336" r:id="rId47"/>
    <p:sldId id="310" r:id="rId48"/>
    <p:sldId id="311" r:id="rId49"/>
    <p:sldId id="312" r:id="rId50"/>
    <p:sldId id="314" r:id="rId51"/>
    <p:sldId id="351" r:id="rId52"/>
    <p:sldId id="318" r:id="rId53"/>
    <p:sldId id="319" r:id="rId54"/>
    <p:sldId id="329" r:id="rId55"/>
    <p:sldId id="335" r:id="rId56"/>
    <p:sldId id="344" r:id="rId57"/>
    <p:sldId id="358" r:id="rId58"/>
    <p:sldId id="347" r:id="rId59"/>
    <p:sldId id="350" r:id="rId60"/>
    <p:sldId id="348" r:id="rId61"/>
    <p:sldId id="359" r:id="rId62"/>
    <p:sldId id="320" r:id="rId63"/>
    <p:sldId id="484" r:id="rId64"/>
    <p:sldId id="429" r:id="rId65"/>
    <p:sldId id="430" r:id="rId66"/>
    <p:sldId id="431" r:id="rId67"/>
    <p:sldId id="432" r:id="rId68"/>
    <p:sldId id="542" r:id="rId69"/>
    <p:sldId id="478" r:id="rId70"/>
    <p:sldId id="433" r:id="rId71"/>
    <p:sldId id="479" r:id="rId72"/>
    <p:sldId id="434" r:id="rId73"/>
    <p:sldId id="435" r:id="rId74"/>
    <p:sldId id="480" r:id="rId75"/>
    <p:sldId id="473" r:id="rId76"/>
    <p:sldId id="436" r:id="rId77"/>
    <p:sldId id="559" r:id="rId78"/>
    <p:sldId id="327" r:id="rId79"/>
  </p:sldIdLst>
  <p:sldSz cx="11879263" cy="7921625"/>
  <p:notesSz cx="7099300" cy="10234613"/>
  <p:custDataLst>
    <p:tags r:id="rId82"/>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85"/>
    <p:restoredTop sz="75369" autoAdjust="0"/>
  </p:normalViewPr>
  <p:slideViewPr>
    <p:cSldViewPr>
      <p:cViewPr varScale="1">
        <p:scale>
          <a:sx n="91" d="100"/>
          <a:sy n="91" d="100"/>
        </p:scale>
        <p:origin x="2856" y="200"/>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result of key</a:t>
            </a:r>
            <a:r>
              <a:rPr lang="en-US" baseline="0" dirty="0"/>
              <a:t> phrase extraction for scientific documents in physics. A large number of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 stone to extract more complex pieces of knowledge, in particular statements,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in</a:t>
            </a:r>
            <a:r>
              <a:rPr lang="en-US" baseline="0" dirty="0"/>
              <a:t> particular many commercial applications, e.g., for marketing or studying public perception, by linking volume of communication, sentiment and popularity to specific entities, such as products, companies or organizations. Thus, there exist a number of commercial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an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entity, NER is thus a classification problem, where for each word it needs to be decided whether it is inside or outside of an entity name. More detailed classifications, in particular whether a word is the beginning or end of entity name, could also be done.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understood as a classification problem, we have to answer two questions, namely which are the input features for the classifier and which is the classification algorithm to be used. As for the input features, typically the neighborhood of a word is considered. In this neighborhood we find other words, which can be used as directly as features and from which a number of derived features can be produced. One additional type of feature that is specifically used in NER is the labels that have been produced by the classifier for the words preceding the word to be classified. Thus, the classifier classifies words while reading the words in the sequence they appear in the document. Thus, even though in principle any classifier could be applied, e.g. Naïve Bayes, which is used frequently in practice,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allows to distinguish noun phrases (NN) which are typical for entities. Pre- and suffixes are another interesting feature. For example, words ending in “land” would often be locations, thus learning this could help to generalize the classification to new terms that would contain such a suffix. For entities (in particular in English) also the word shape is a important features, as usually names start in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now will see a classifier</a:t>
                </a:r>
                <a:r>
                  <a:rPr lang="en-US" baseline="0" dirty="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connects sequences of words with the corresponding sequences of labels. The task of classification is then to identify for a given</a:t>
                </a:r>
                <a:r>
                  <a:rPr lang="en-US" baseline="0" dirty="0"/>
                  <a:t> sequence of words, the most probable sequence of labels given the sequence of words.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P(E) is a model of how the different labels interact with each other, and P(W|E) is a model of how words interact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not be able to estimate the complete</a:t>
            </a:r>
            <a:r>
              <a:rPr lang="en-US" baseline="0" dirty="0"/>
              <a:t> probability distribution functions, we approximate them by making (several) independence assumptions. We assume that the probability of a label to occur, depends only on the previous label. This corresponds to a bigram model (generalizing the unigram model we have assumed in probabilistic information retrieval). For words we assume that their probability depends only on the label that it received. Thus the two probability functions decompose into products of much simpler functions that we can estimate.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we have here the case of a hidden Markov model since the labels E are unknown and their probabilities need to be estimated from the known words. </a:t>
                </a:r>
              </a:p>
              <a:p>
                <a:endParaRPr lang="en-US" dirty="0"/>
              </a:p>
              <a:p>
                <a:r>
                  <a:rPr lang="en-US" dirty="0"/>
                  <a:t>The approach for HMM can be applied to any sequence</a:t>
                </a:r>
                <a:r>
                  <a:rPr lang="en-US" baseline="0" dirty="0"/>
                  <a:t> labelling task. In particular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dirty="0"/>
                  <a:t> we use maximum likelihood</a:t>
                </a:r>
                <a:r>
                  <a:rPr lang="en-US" baseline="0" dirty="0"/>
                  <a:t> estimation as in probabilistic information retrieval. For example, for estimating a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So an interesting problem is whether such knowledge bases could not be automatically constructed.</a:t>
            </a:r>
          </a:p>
          <a:p>
            <a:endParaRPr lang="en-US" baseline="0" dirty="0"/>
          </a:p>
          <a:p>
            <a:r>
              <a:rPr lang="en-US" baseline="0" dirty="0"/>
              <a:t>For automatic construction we can exploit all information that is digitally available, e.g., all documents accessible on the Web. These documents encode massive human knowledge in natural language. So the problem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in particular the documents from which the knowledge has been extracted, for supporting more expressive and precise searches and analysis.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using the HMM Model the problem is of simply finding the sequence of labels that is the most probably one produced by the HMM for a giving sequence of words. In principle, this can be performed by brute-force search, but which does not scale for longer text due to a combinatorial growth in cost.</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simple observation is that the choice of the last label in a sequence that produces the largest probability can be made independently of the choices of the preceding labels that produce a maximal probability. Based on this observations the computation of the sequence with the maximal probability can be dramatically simplified.</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just necessary to keep the information which is the sequence that produces the maximum value up to the last label, and then compute the label that maximizes this probability in the last step. In the case where the HMM model considers only the value of the previous label for predicting the next label this results in the above algorithm. In its generalized form, where labels can depend on multiple other labels (resp. random variables) the algorithm becomes a dynamic programming algorithm that is known as the Viterbi algorithm according to its inventor.</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Thus the notion of statements we use here corresponds exactly to the notion of statements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they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from</a:t>
            </a:r>
            <a:r>
              <a:rPr lang="en-US" baseline="0" dirty="0"/>
              <a:t> the individual statements generalize to the statements with the type of entities, resulting in statement types. This implies that we may assume the existence of a schema for statements (in RDF an RDF schema) that specifies which types of entities can be connected by which types of relationships. Not every type of entity can be related in a meaningful way to another type of entity. For example, it would not make sense to have a statement expressing that a location is part of a person. Having these additional constraints, will be helpful to more precisely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approach to statement extraction</a:t>
            </a:r>
            <a:r>
              <a:rPr lang="en-US" baseline="0" dirty="0"/>
              <a:t> is based on the observation that in natural language often a relationship is expressed in a regular fashion. Very early on, this has been used to extract specific relationships, such as ISA, by using regular expression patterns. Hearst was one of the first attempts taking this approach, and the method is still being used till today, potentially with some expanded set of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The patterns are more complex than the ones introduced by Hearst.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I this approach, one can exploit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extracting knowledge from textual content, we can consider the different constituents of a knowledge graph separately: entities, attributes and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are in general a very reliable method for statement extraction. However, it suffers from low recall and it is very difficult to conceive all possible patterns by a human (expert). Therefore more automated methods are of interest, that we will discuss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approach for information</a:t>
            </a:r>
            <a:r>
              <a:rPr lang="en-US" baseline="0" dirty="0"/>
              <a:t> extraction requires first a training set. Producing such a training set is labor-intensive and a major task. For example, for the domain of life sciences efforts have been undertaken. In the example shown, more than 2000 sentences have been manually annotated.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manually</a:t>
            </a:r>
            <a:r>
              <a:rPr lang="en-US" baseline="0" dirty="0"/>
              <a:t> annotated document collection is available, classifiers for information extraction can be trained. One approach is to train two types of classifiers, one that simply detects whether a relationship exists among two entities, and a second that detects the type of the relationship. </a:t>
            </a:r>
            <a:r>
              <a:rPr lang="en-US" sz="1500" kern="1200" dirty="0">
                <a:solidFill>
                  <a:schemeClr val="tx1"/>
                </a:solidFill>
                <a:effectLst/>
                <a:latin typeface="Arial" charset="0"/>
                <a:ea typeface="+mn-ea"/>
                <a:cs typeface="+mn-cs"/>
              </a:rPr>
              <a:t> The use of a filtering classifier can speed up the classification task and allows the use</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of distinct feature-sets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training the classifiers, one first extracts all entity pairs using NER that occur in the same context, for example, in the same sentence. If the pairs are not annotated they are taken as negative examples. Then the classifier is being trained using features extracted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being used for information</a:t>
            </a:r>
            <a:r>
              <a:rPr lang="en-US" baseline="0" dirty="0"/>
              <a:t> extraction are typically different from the ones used for NER. 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Distinct from that the BOW and bigrams in between the mentions</a:t>
            </a:r>
          </a:p>
          <a:p>
            <a:pPr marL="285750" indent="-285750">
              <a:buFontTx/>
              <a:buChar char="-"/>
            </a:pPr>
            <a:r>
              <a:rPr lang="en-US" baseline="0" dirty="0"/>
              <a:t>The headwords (these are words that are typically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The syntactic</a:t>
            </a:r>
            <a:r>
              <a:rPr lang="en-US" sz="16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600">
                <a:hlinkClick r:id="rId3"/>
              </a:rPr>
              <a:t>https://www.link.cs.cmu.edu/link/submit-sentence-4.html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approach this problem is called bootstrapping. The basic idea is that one may have a few high-precision patterns, such as the Hearst patterns, or simple a set of example statements that are manually extracted, and one tries to generalize these patterns by analyzing a large document corpus.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templates for expressing the relationship. By generalizing the occurrences of the entities in such a sentence, now patterns for identifying the relationship are produced.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graphics illustrates the different steps of how new patterns are detected and applied to find new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with which we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Of course, this approach risks to infer wrong rules for many reasons. For example, by matching the patterns without considering the context wrong inferences as the one shown in this example could be made.</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”wrong” patterns, a confidence metric can be used. With</a:t>
            </a:r>
            <a:r>
              <a:rPr lang="en-US" baseline="0" dirty="0"/>
              <a:t> this metric the confidence in a new template increases, whenever it retrieves more entity pairs that are already confirmed to be correct. However, this is balanced by measuring of how many entity pairs the new template matches in total. If in proportion it matches too many pairs, without creating confirmed entity pairs, the confidence in the template is lowered.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 three questions of generating the basic entities for a knowledge graph there exist specific problems that have been investigated.</a:t>
            </a:r>
          </a:p>
          <a:p>
            <a:r>
              <a:rPr lang="en-US" dirty="0" err="1"/>
              <a:t>Keyphrase</a:t>
            </a:r>
            <a:r>
              <a:rPr lang="en-US" dirty="0"/>
              <a:t> extraction concerns the extraction of typical phrases in a document that could identify basic concepts.</a:t>
            </a:r>
          </a:p>
          <a:p>
            <a:r>
              <a:rPr lang="en-US" dirty="0"/>
              <a:t>Named entity extraction concerns the </a:t>
            </a:r>
            <a:r>
              <a:rPr lang="en-US" dirty="0" err="1"/>
              <a:t>extaction</a:t>
            </a:r>
            <a:r>
              <a:rPr lang="en-US" dirty="0"/>
              <a:t> and typing of text that represents names of real-world entities.</a:t>
            </a:r>
          </a:p>
          <a:p>
            <a:r>
              <a:rPr lang="en-US" dirty="0"/>
              <a:t>Information extraction concerns the automated extraction of relationships from text.</a:t>
            </a:r>
          </a:p>
          <a:p>
            <a:r>
              <a:rPr lang="en-US" dirty="0"/>
              <a:t>Taxonomy induction concerns the automated extraction of a specific relationship, namely generalization, from text.</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9827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to deal with the problem</a:t>
            </a:r>
            <a:r>
              <a:rPr lang="en-US" baseline="0" dirty="0"/>
              <a:t> of lacking training data is based on the observation that large databases of known statements (also called facts) do exist. One example is </a:t>
            </a:r>
            <a:r>
              <a:rPr lang="en-US" baseline="0" dirty="0" err="1"/>
              <a:t>WikiData</a:t>
            </a:r>
            <a:r>
              <a:rPr lang="en-US" baseline="0" dirty="0"/>
              <a:t>. Thus, instead of producing confirmed statements from a training corpus by using high precision patterns, such statements are drawn from an existing knowledge base. In this way, large document collections can be searched for sentences that potentially express those facts, and these sentences can be used to train a classifier for information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we illustrate of how entity pairs identified in text can be linked to the same entity pairs as they are found in a knowledge base. This enables to reason about the meaning of certain syntactic patterns (e.g. ”was born in”) and infer what their formal meaning could be (e.g. birthplace).</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process of the distant supervision method. First, we start</a:t>
            </a:r>
            <a:r>
              <a:rPr lang="en-US" baseline="0" dirty="0"/>
              <a:t> by running NER over a large document collection, such as </a:t>
            </a:r>
            <a:r>
              <a:rPr lang="en-US" baseline="0" dirty="0" err="1"/>
              <a:t>WikiPedia</a:t>
            </a:r>
            <a:r>
              <a:rPr lang="en-US" dirty="0"/>
              <a:t>. This produces a set of sentences s that contain entity pairs (e1,e2).</a:t>
            </a:r>
            <a:r>
              <a:rPr lang="en-US" baseline="0" dirty="0"/>
              <a:t> Having those entity pairs, next we check in the existing knowledge base, in this example </a:t>
            </a:r>
            <a:r>
              <a:rPr lang="en-US" baseline="0" dirty="0" err="1"/>
              <a:t>WikiData</a:t>
            </a:r>
            <a:r>
              <a:rPr lang="en-US" baseline="0" dirty="0"/>
              <a:t>, whether relations among the entity pairs exist. For those entity pairs, for which a relation is confirmed in the knowledge base, we have identified an instance for the training data, and we extract all typical features used for information extraction from the sentence in which the entity pair has been found. This produces a training set for training a classifier to predict the relation. Finally this classifier can be used to predict relations for unseen documents, by extracting occurrences of entity pairs and feeding the classifier with the features of the sentence in which they are contained.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distant supervision the features are constructed</a:t>
            </a:r>
            <a:r>
              <a:rPr lang="en-US" baseline="0" dirty="0"/>
              <a:t> in a different way than in standard information extraction using supervised learning, due to the fact that the number of training examples is in general much higher. Instead of producing a feature vector from combining all individual features, each feature combination is considered as a separate feature, which results in a much larger feature space. As a result, those more complex features are much more precise, but have low recall. This is, however, compensated by the fact that the training set is much larger.</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example illustrates this point. We construct two complex features by computing the conjunction of several simple features, once considering a window of size 0 around the phrase containing the entities (resulting in feature F0) and once considering a window of size 1 around the phrase containing the entities (resulting in feature F1). As a result, the complex feature F1 </a:t>
            </a:r>
            <a:r>
              <a:rPr lang="en-US" u="sng" baseline="0" dirty="0"/>
              <a:t>does not match at all  </a:t>
            </a:r>
            <a:r>
              <a:rPr lang="en-US" baseline="0" dirty="0"/>
              <a:t>the sentence “</a:t>
            </a:r>
            <a:r>
              <a:rPr lang="en-US" sz="1400" b="1" dirty="0"/>
              <a:t>ETHZ</a:t>
            </a:r>
            <a:r>
              <a:rPr lang="en-US" sz="1400" dirty="0"/>
              <a:t> is located in </a:t>
            </a:r>
            <a:r>
              <a:rPr lang="en-US" sz="1400" b="1" dirty="0"/>
              <a:t>Zürich</a:t>
            </a:r>
            <a:r>
              <a:rPr lang="en-US" sz="1400" dirty="0"/>
              <a:t>, Switzerland”.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If used a feature vector derived from</a:t>
            </a:r>
            <a:r>
              <a:rPr lang="en-US" sz="1400" baseline="0" dirty="0"/>
              <a:t> the individual features</a:t>
            </a:r>
            <a:r>
              <a:rPr lang="en-US" sz="1400" dirty="0"/>
              <a:t>, the two feature vectors</a:t>
            </a:r>
            <a:r>
              <a:rPr lang="en-US" sz="1400" baseline="0" dirty="0"/>
              <a:t> derived for the two documents would be very similar for these feature set, since most of the features are identical. Only feature F5 would be different.</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Distant supervision aims at generating classifiers for relations that are based on syntactic features. With the same information used for distant supervision we could also try to understand the intrinsic nature of relationships by mapping them to a low-dimensional representation, as we did earlier for words with word embeddings. This is the idea underlying to apply matrix factorization ot the entity-pairs / relation matrix.</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matrix factorization the hope is to align similar text patterns and corresponding relationships in a latent space. This can help both in identifying text patterns that correspond to relationships and to extract those relationships from text.</a:t>
            </a:r>
          </a:p>
          <a:p>
            <a:endParaRPr lang="en-US" dirty="0"/>
          </a:p>
          <a:p>
            <a:r>
              <a:rPr lang="en-US" dirty="0"/>
              <a:t>The entity-pair/relation matrix is a sparse matrix. Thus situation is comparable to the one we had in recommender systems. Algebraic factorization methods would not work. On the other hand using matrix factorization based on SGD might help to “guess” new relationships (as in recommender systems it helps to guess unseen ratings). This idea we will alter exploit also for the problem of link prediction.</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will represent both entity pairs and relations as low-dimensional vectors in a latent space. The entries in the matrix will be the corresponding scalar products. The entries in the matrix are high probabilities if a relationship holds, and low probabilities if this is not the case.</a:t>
            </a:r>
          </a:p>
          <a:p>
            <a:endParaRPr lang="en-US"/>
          </a:p>
          <a:p>
            <a:r>
              <a:rPr lang="en-US"/>
              <a:t>From distant supervision and text analysis we have positive examples. For learning we also need negative examples. </a:t>
            </a:r>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choosing negative examples of facts we encounter the problem that we can choose any fact that has not been observed in the data as such a negative example, but that we cannot be sure that the chosen example really is a negative example. It could simply be a relationship that holds, but has not been registered anywhere. This problem is similar to the one encountered in recommender systems where the absence of a rating does not imply a negative rating.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better adjust to this situation an alternative method for matrix factorization, </a:t>
            </a:r>
            <a:r>
              <a:rPr lang="en-US"/>
              <a:t>called Bayesian </a:t>
            </a:r>
            <a:r>
              <a:rPr lang="en-US" dirty="0"/>
              <a:t>Personalized Ranking, is used. It is based on an alternative loss function is constructed that attempts to maintain the relative ranking among positive and negative examples.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59</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matrix factorization obtained this way allows to map entity pairs and relationships in the same low-dimensional space. As illustrated in this example this should cluster together those that correspond to similar relationships. This allows to infer new relationships for existing entity pairs, as well as syntactic forms of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This example illustrates of how the method could be used to extract relationships for previously unknown syntactic patterns.</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the different variants</a:t>
            </a:r>
            <a:r>
              <a:rPr lang="en-US" baseline="0" dirty="0"/>
              <a:t> of information extraction methods typically used, with their advantages and drawbacks. Another problem of information extraction is called open information extraction. It is typically used for extracting statements from large collections of documents, such as the Web, where no predefined schema of relations and entity types is known. Such methods have first of all to be able to identify that a statement is present. Such methods rely on significant syntactic preprocessing of the text, and use verbs as anchor points to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basis,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 ISA hierarchy, lower nodes in the hierarchy can inherit properties from higher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and useful, as the resulting taxonomy would potentially be too complex to be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in the following one</a:t>
            </a:r>
            <a:r>
              <a:rPr lang="en-US" baseline="0" dirty="0"/>
              <a:t> specific approach to taxonomy induction, which was one of the first approaches proposed in the field. It starts from the assumption that one general concept (e.g. animals) and at least on basic concept of the taxonomy (e.g. lion) are provided as input. From this starting point the task is to identify more relevant concepts (represented as terms), establish the hypernym and hyponym relationships, filter out erroneous terms and relations and finally induce an overall taxonomy structure. The figure illustrates the process: at the bottom level first more related terms are identified. Then intermediate concepts, more abstract than the basic concepts are identified. From this data finally the taxonomy will be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As patterns language template capturing hypernym relationships are used. This is analogous to the approach with Hearst patterns for extracting ISA relationships. However, as in a first phase on has to detect more relevant terms, so-called double anchored patterns are used, that relate one (known) term to another (unknown) term of the same class of concepts. One example of such a pattern would be “c such as s and X”, where c and s would be known and from the result the term at position X would be a new term from the same class of concepts as c. Using such patterns new terms can be harvested by recursively applying the pattern to the terms known so far.</a:t>
            </a:r>
          </a:p>
          <a:p>
            <a:endParaRPr lang="en-US" baseline="0" dirty="0"/>
          </a:p>
          <a:p>
            <a:r>
              <a:rPr lang="en-US" baseline="0" dirty="0"/>
              <a:t>The indices i and c in P</a:t>
            </a:r>
            <a:r>
              <a:rPr lang="en-US" baseline="-25000" dirty="0"/>
              <a:t>i</a:t>
            </a:r>
            <a:r>
              <a:rPr lang="en-US" baseline="0" dirty="0"/>
              <a:t> and P</a:t>
            </a:r>
            <a:r>
              <a:rPr lang="en-US" baseline="-25000" dirty="0"/>
              <a:t>c</a:t>
            </a:r>
            <a:r>
              <a:rPr lang="en-US" baseline="0" dirty="0"/>
              <a:t>, refer to the fact that the patterns are used to detect instances and classes respectively.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keep a weight w(t) that will allow us later to know whether a given term has led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68</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same patterns, but now be putting a variable X in the place of the concept, and using the basic terms found so far. In this search only terms that have been leading to the discovery of other basic concepts are being used, which is expressed by the condition w(t) &gt; 0.</a:t>
            </a:r>
          </a:p>
          <a:p>
            <a:endParaRPr lang="en-US" baseline="0" dirty="0"/>
          </a:p>
          <a:p>
            <a:r>
              <a:rPr lang="en-US" baseline="0" dirty="0"/>
              <a:t>Once the search for higher level concepts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 level concepts related to the basic concepts “lion” and “tiger” can be found.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855256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 we obtain basic data on terms for basic concepts T and higher 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kern="1200" dirty="0">
                <a:solidFill>
                  <a:schemeClr val="tx1"/>
                </a:solidFill>
                <a:effectLst/>
                <a:latin typeface="Arial" charset="0"/>
                <a:ea typeface="+mn-ea"/>
                <a:cs typeface="+mn-cs"/>
              </a:rPr>
              <a:t>In the steps performed</a:t>
            </a:r>
            <a:r>
              <a:rPr lang="en-US" sz="1500" kern="1200" baseline="0" dirty="0">
                <a:solidFill>
                  <a:schemeClr val="tx1"/>
                </a:solidFill>
                <a:effectLst/>
                <a:latin typeface="Arial" charset="0"/>
                <a:ea typeface="+mn-ea"/>
                <a:cs typeface="+mn-cs"/>
              </a:rPr>
              <a:t> so far, many possible relationships among higher level concepts and basic concepts and higher level concepts may not have been discovered. For discovering those again queries against a search engine are performed, testing the two possible directions of a hypernym relationship for each pair of terms. The alternative that produces more results in the search is considered as being the correct one. As templates we can use any of the Hearst patterns, such as </a:t>
            </a:r>
            <a:r>
              <a:rPr lang="en-US" sz="1500" kern="1200" dirty="0">
                <a:solidFill>
                  <a:schemeClr val="tx1"/>
                </a:solidFill>
                <a:effectLst/>
                <a:latin typeface="Arial" charset="0"/>
                <a:ea typeface="+mn-ea"/>
                <a:cs typeface="+mn-cs"/>
              </a:rPr>
              <a:t>“X such as</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Y”, “X are Y that”, “X including Y”, “X like Y”,</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“such X as Y” </a:t>
            </a:r>
            <a:r>
              <a:rPr lang="en-US" sz="1500" kern="1200" dirty="0" err="1">
                <a:solidFill>
                  <a:schemeClr val="tx1"/>
                </a:solidFill>
                <a:effectLst/>
                <a:latin typeface="Arial" charset="0"/>
                <a:ea typeface="+mn-ea"/>
                <a:cs typeface="+mn-cs"/>
              </a:rPr>
              <a:t>etc</a:t>
            </a:r>
            <a:endParaRPr lang="en-US" sz="15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a:t>
            </a:r>
            <a:r>
              <a:rPr lang="en-US" baseline="0" dirty="0"/>
              <a:t> to test a direction of a relationship 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a:t>
            </a:r>
            <a:r>
              <a:rPr lang="en-US" baseline="0"/>
              <a:t>obtain a </a:t>
            </a:r>
            <a:r>
              <a:rPr lang="en-US" baseline="0" dirty="0"/>
              <a:t>graph that contains many redundant paths, including many of the induced transitive relationships. The method would, for example, find that animal ISA chordate, and chordate is a vertebrate, but also that animal is a vertebrate. In the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cleaning</a:t>
            </a:r>
            <a:r>
              <a:rPr lang="en-US" baseline="0" dirty="0"/>
              <a:t> up the taxonomy graph, first the basic and root concepts are identified, which are the ones that are not hypernym of another concept, resp. have no hypernym. Then for every possible pair of a root concept and a basic concept all paths between the two are extracted, and only the longest one (or the longest ones) is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(phrase = sequence of words) that are particularly typical for the document and characterize important concepts that occur in the document. Key phrase extraction has been developed to support document summarization, where the key phrase gives an overview of the key concepts of a document, and document search and indexing, where a distinctive vocabulary is being used in document searches. Moreover, key phrases can also provide useful features for document classification, i.e. they key phrase extraction can be considered as a feature selection method, and they support opinion mining, identifying distinctive expressions related to opinions. In the example text we see the possible outcome of key phrase extraction, with all key phrases identifies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is based</a:t>
            </a:r>
            <a:r>
              <a:rPr lang="en-US" baseline="0" dirty="0"/>
              <a:t> on principles well known from information retrieval. A first decision is what should be possible key phrases. As in IR </a:t>
            </a:r>
            <a:r>
              <a:rPr lang="en-US" baseline="0" dirty="0" err="1"/>
              <a:t>stopwords</a:t>
            </a:r>
            <a:r>
              <a:rPr lang="en-US" baseline="0" dirty="0"/>
              <a:t> are excluded and key phrase candidates could be all n-grams from the remaining text (where n is typically in the range of 2 to 5). Furthermore part-of-speech tags could be used to further select the candidates, e.g., for excluding all verb phrases.</a:t>
            </a:r>
          </a:p>
          <a:p>
            <a:endParaRPr lang="en-US" baseline="0" dirty="0"/>
          </a:p>
          <a:p>
            <a:r>
              <a:rPr lang="en-US" baseline="0" dirty="0"/>
              <a:t>In order to assess whether a candidate phrase is characteristic for a document, basic </a:t>
            </a:r>
            <a:r>
              <a:rPr lang="en-US" baseline="0" dirty="0" err="1"/>
              <a:t>tf-idf</a:t>
            </a:r>
            <a:r>
              <a:rPr lang="en-US" baseline="0" dirty="0"/>
              <a:t> ranking is a possible approach. As in IR a candidate phrase is considered as relevant for the document if it is at the same time frequent and distinctive. Apart from that, many heuristics have been developed to refine this approach, taking into account additional features of the document. For example, a phrase in the title or a header could be considered as more relevant. Or, external knowledge bases could be used to check whether a phrase corresponds to a commonly known concept. </a:t>
            </a:r>
            <a:r>
              <a:rPr lang="en-US" baseline="0" dirty="0" err="1"/>
              <a:t>Recenlty</a:t>
            </a:r>
            <a:r>
              <a:rPr lang="en-US" baseline="0" dirty="0"/>
              <a:t>, also transformer models have been applied for the task of </a:t>
            </a:r>
            <a:r>
              <a:rPr lang="en-US" baseline="0" dirty="0" err="1"/>
              <a:t>keyphrase</a:t>
            </a:r>
            <a:r>
              <a:rPr lang="en-US" baseline="0" dirty="0"/>
              <a:t>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a key phrase extraction. For the phrase “junk food” a large number of synonyms and near-synonyms have been identified. In practice a human expert would not be able to extract reliably all different types of mentions of such a concept.</a:t>
            </a:r>
          </a:p>
          <a:p>
            <a:endParaRPr lang="en-US" baseline="0" dirty="0"/>
          </a:p>
          <a:p>
            <a:r>
              <a:rPr lang="en-US" baseline="0" dirty="0"/>
              <a:t>As a result, this allows, among others, to retrieve documents  that refer to this concept with higher recall, than would be possible with a simple keyword search just using the phrases “junk food”, and possibly some alternative phrases found in an ad-hoc way.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51406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78.xml.rels><?xml version="1.0" encoding="UTF-8" standalone="yes"?>
<Relationships xmlns="http://schemas.openxmlformats.org/package/2006/relationships"><Relationship Id="rId3" Type="http://schemas.openxmlformats.org/officeDocument/2006/relationships/hyperlink" Target="https://kgtutorial.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Information Extraction</a:t>
            </a:r>
            <a:br>
              <a:rPr lang="en-US" dirty="0"/>
            </a:br>
            <a:endParaRPr lang="en-US" dirty="0"/>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a:xfrm>
            <a:off x="233048" y="1549485"/>
            <a:ext cx="11467223" cy="5809192"/>
          </a:xfrm>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Wordnet</a:t>
            </a:r>
          </a:p>
          <a:p>
            <a:pPr lvl="1"/>
            <a:r>
              <a:rPr lang="en-US" sz="2800" dirty="0"/>
              <a:t>Use of transformer models</a:t>
            </a:r>
          </a:p>
          <a:p>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 NAMED ENTITY RECOGNITION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744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such knowledge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W = (w</a:t>
                </a:r>
                <a:r>
                  <a:rPr lang="en-US" baseline="-25000" dirty="0"/>
                  <a:t>1</a:t>
                </a:r>
                <a:r>
                  <a:rPr lang="en-US" dirty="0"/>
                  <a:t>, w</a:t>
                </a:r>
                <a:r>
                  <a:rPr lang="en-US" baseline="-25000" dirty="0"/>
                  <a:t>2</a:t>
                </a:r>
                <a:r>
                  <a:rPr lang="en-US" dirty="0"/>
                  <a:t>, w</a:t>
                </a:r>
                <a:r>
                  <a:rPr lang="en-US" baseline="-25000" dirty="0"/>
                  <a:t>3</a:t>
                </a:r>
                <a:r>
                  <a:rPr lang="en-US" dirty="0"/>
                  <a:t>, …, </a:t>
                </a:r>
                <a:r>
                  <a:rPr lang="en-US" dirty="0" err="1"/>
                  <a:t>w</a:t>
                </a:r>
                <a:r>
                  <a:rPr lang="en-US" baseline="-25000" dirty="0" err="1"/>
                  <a:t>n</a:t>
                </a:r>
                <a:r>
                  <a:rPr lang="en-US" dirty="0"/>
                  <a:t>)</a:t>
                </a:r>
              </a:p>
              <a:p>
                <a:r>
                  <a:rPr lang="en-US" dirty="0"/>
                  <a:t>Sequence of labels (unknown): E = (e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a:t>
                </a:r>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b="-414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t>Maximum Likelihood Estimation </a:t>
            </a:r>
          </a:p>
          <a:p>
            <a:r>
              <a:rPr lang="en-US" sz="2800" dirty="0"/>
              <a:t>P</a:t>
            </a:r>
            <a:r>
              <a:rPr lang="en-US" sz="2800" baseline="-25000" dirty="0"/>
              <a:t>E</a:t>
            </a:r>
            <a:r>
              <a:rPr lang="en-US" sz="2800" dirty="0"/>
              <a:t>(I | O) = 2 / 4 , P</a:t>
            </a:r>
            <a:r>
              <a:rPr lang="en-US" sz="2800" baseline="-25000" dirty="0"/>
              <a:t>W</a:t>
            </a:r>
            <a:r>
              <a:rPr lang="en-US" sz="2800" dirty="0"/>
              <a:t> (in | O) = 2 / 5</a:t>
            </a:r>
          </a:p>
        </p:txBody>
      </p:sp>
    </p:spTree>
    <p:extLst>
      <p:ext uri="{BB962C8B-B14F-4D97-AF65-F5344CB8AC3E}">
        <p14:creationId xmlns:p14="http://schemas.microsoft.com/office/powerpoint/2010/main" val="9810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dirty="0"/>
                  <a:t>Maximum Likelihood Estimation requires only counting</a:t>
                </a:r>
              </a:p>
              <a:p>
                <a:pPr algn="ctr"/>
                <a:r>
                  <a:rPr lang="en-US" dirty="0"/>
                  <a:t>e.g.  P</a:t>
                </a:r>
                <a:r>
                  <a:rPr lang="en-US" baseline="-25000" dirty="0"/>
                  <a:t>E</a:t>
                </a:r>
                <a:r>
                  <a:rPr lang="en-US" dirty="0"/>
                  <a:t>(I | O) = 2 / 4 , P</a:t>
                </a:r>
                <a:r>
                  <a:rPr lang="en-US" baseline="-25000" dirty="0"/>
                  <a:t>W</a:t>
                </a:r>
                <a:r>
                  <a:rPr lang="en-US" dirty="0"/>
                  <a:t> (in | O) = 2 / 5</a:t>
                </a:r>
              </a:p>
              <a:p>
                <a:endParaRPr lang="en-US" b="1" dirty="0"/>
              </a:p>
              <a:p>
                <a:r>
                  <a:rPr lang="en-US" b="1" dirty="0"/>
                  <a:t>Smoothing</a:t>
                </a:r>
                <a:r>
                  <a:rPr lang="en-US" dirty="0"/>
                  <a:t>: Unseen words might only accidentally miss in the training data of length </a:t>
                </a:r>
                <a14:m>
                  <m:oMath xmlns:m="http://schemas.openxmlformats.org/officeDocument/2006/math">
                    <m:r>
                      <a:rPr lang="fr-CH" i="1">
                        <a:latin typeface="Cambria Math" charset="0"/>
                        <a:ea typeface="Cambria Math" charset="0"/>
                        <a:cs typeface="Cambria Math" charset="0"/>
                      </a:rPr>
                      <m:t>𝑛</m:t>
                    </m:r>
                    <m:r>
                      <a:rPr lang="fr-CH" i="1">
                        <a:latin typeface="Cambria Math" charset="0"/>
                        <a:ea typeface="Cambria Math" charset="0"/>
                        <a:cs typeface="Cambria Math" charset="0"/>
                      </a:rPr>
                      <m:t> </m:t>
                    </m:r>
                  </m:oMath>
                </a14:m>
                <a:r>
                  <a:rPr lang="en-US" dirty="0"/>
                  <a:t>:</a:t>
                </a:r>
              </a:p>
              <a:p>
                <a:pPr algn="ct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𝑊𝑆</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m:t>
                    </m:r>
                    <m:r>
                      <m:rPr>
                        <m:sty m:val="p"/>
                      </m:rPr>
                      <a:rPr lang="el-GR" i="1">
                        <a:latin typeface="Cambria Math" charset="0"/>
                        <a:ea typeface="Cambria Math" charset="0"/>
                        <a:cs typeface="Cambria Math" charset="0"/>
                      </a:rPr>
                      <m:t>λ</m:t>
                    </m:r>
                  </m:oMath>
                </a14:m>
                <a:r>
                  <a:rPr lang="en-US" dirty="0"/>
                  <a:t> </a:t>
                </a: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+(1−</m:t>
                    </m:r>
                    <m:r>
                      <m:rPr>
                        <m:sty m:val="p"/>
                      </m:rPr>
                      <a:rPr lang="el-GR" i="1">
                        <a:latin typeface="Cambria Math" charset="0"/>
                        <a:ea typeface="Cambria Math" charset="0"/>
                        <a:cs typeface="Cambria Math" charset="0"/>
                      </a:rPr>
                      <m:t>λ</m:t>
                    </m:r>
                    <m:r>
                      <a:rPr lang="fr-CH" i="1">
                        <a:latin typeface="Cambria Math" charset="0"/>
                        <a:ea typeface="Cambria Math" charset="0"/>
                        <a:cs typeface="Cambria Math" charset="0"/>
                      </a:rPr>
                      <m:t>)</m:t>
                    </m:r>
                    <m:f>
                      <m:fPr>
                        <m:ctrlPr>
                          <a:rPr lang="fr-CH" i="1">
                            <a:latin typeface="Cambria Math" panose="02040503050406030204" pitchFamily="18" charset="0"/>
                            <a:ea typeface="Cambria Math" charset="0"/>
                            <a:cs typeface="Cambria Math" charset="0"/>
                          </a:rPr>
                        </m:ctrlPr>
                      </m:fPr>
                      <m:num>
                        <m:r>
                          <a:rPr lang="fr-CH" i="1">
                            <a:latin typeface="Cambria Math" charset="0"/>
                            <a:ea typeface="Cambria Math" charset="0"/>
                            <a:cs typeface="Cambria Math" charset="0"/>
                          </a:rPr>
                          <m:t>1</m:t>
                        </m:r>
                      </m:num>
                      <m:den>
                        <m:r>
                          <a:rPr lang="fr-CH" i="1">
                            <a:latin typeface="Cambria Math" charset="0"/>
                            <a:ea typeface="Cambria Math" charset="0"/>
                            <a:cs typeface="Cambria Math" charset="0"/>
                          </a:rPr>
                          <m:t>𝑛</m:t>
                        </m:r>
                      </m:den>
                    </m:f>
                  </m:oMath>
                </a14:m>
                <a:endParaRPr lang="en-US" dirty="0"/>
              </a:p>
              <a:p>
                <a:br>
                  <a:rPr lang="en-US" dirty="0"/>
                </a:br>
                <a:r>
                  <a:rPr lang="en-US" dirty="0"/>
                  <a:t>For labels no smoothing is needed, as all labels occur in the training data</a:t>
                </a:r>
                <a:br>
                  <a:rPr lang="en-US" dirty="0"/>
                </a:br>
                <a:endParaRPr lang="en-US" dirty="0"/>
              </a:p>
              <a:p>
                <a:endParaRPr lang="en-US"/>
              </a:p>
              <a:p>
                <a:endParaRPr lang="en-US"/>
              </a:p>
            </p:txBody>
          </p:sp>
        </mc:Choice>
        <mc:Fallback xmlns="">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293" t="-1310" r="-940" b="-1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probable model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a:p>
              <a:p>
                <a:r>
                  <a:rPr lang="en-US"/>
                  <a:t>Brute force search: compute for all possible sequences </a:t>
                </a:r>
                <a:br>
                  <a:rPr lang="en-US"/>
                </a:br>
                <a:r>
                  <a:rPr lang="en-US"/>
                  <a:t>E = </a:t>
                </a:r>
                <a:r>
                  <a:rPr lang="en-US" dirty="0"/>
                  <a:t>(e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 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293" t="-1310" r="-21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a:t> </a:t>
                </a:r>
              </a:p>
              <a:p>
                <a:endParaRPr lang="en-US"/>
              </a:p>
              <a:p>
                <a:r>
                  <a:rPr lang="en-US"/>
                  <a:t>Then </a:t>
                </a:r>
                <a:endParaRPr lang="fr-CH"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a:p>
              <a:p>
                <a:endParaRPr lang="en-US"/>
              </a:p>
              <a:p>
                <a:r>
                  <a:rPr lang="en-US"/>
                  <a:t>This is a dynamic programming algorithm </a:t>
                </a:r>
                <a:br>
                  <a:rPr lang="en-US"/>
                </a:br>
                <a:r>
                  <a:rPr lang="en-US"/>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a:t>Knowledge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4" y="1402159"/>
            <a:ext cx="5137112"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Information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3623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mj-lt"/>
              <a:buAutoNum type="arabicPeriod"/>
            </a:pPr>
            <a:r>
              <a:rPr lang="en-US" dirty="0"/>
              <a:t>Hand-written patterns</a:t>
            </a:r>
          </a:p>
          <a:p>
            <a:pPr marL="723856" indent="-723856">
              <a:buFont typeface="+mj-lt"/>
              <a:buAutoNum type="arabicPeriod"/>
            </a:pPr>
            <a:r>
              <a:rPr lang="en-US" dirty="0"/>
              <a:t>Supervised machine learning</a:t>
            </a:r>
          </a:p>
          <a:p>
            <a:pPr marL="723856" indent="-723856">
              <a:buFont typeface="+mj-lt"/>
              <a:buAutoNum type="arabicPeriod"/>
            </a:pPr>
            <a:r>
              <a:rPr lang="en-US" dirty="0"/>
              <a:t>Bootstrapping</a:t>
            </a:r>
          </a:p>
          <a:p>
            <a:pPr marL="723856" indent="-723856">
              <a:buFont typeface="+mj-lt"/>
              <a:buAutoNum type="arabicPeriod"/>
            </a:pPr>
            <a:r>
              <a:rPr lang="en-US" dirty="0"/>
              <a:t>Distant supervision</a:t>
            </a:r>
          </a:p>
          <a:p>
            <a:pPr marL="723856" indent="-723856">
              <a:buFont typeface="+mj-lt"/>
              <a:buAutoNum type="arabicPeriod"/>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webdatacommons.org</a:t>
            </a:r>
            <a:r>
              <a:rPr lang="en-US" sz="2000" dirty="0"/>
              <a:t>/</a:t>
            </a:r>
            <a:r>
              <a:rPr lang="en-US" sz="2000" dirty="0" err="1"/>
              <a:t>isadb</a:t>
            </a:r>
            <a:r>
              <a:rPr lang="en-US" sz="2000"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9E4-862C-A542-9139-11D6C171F86E}"/>
              </a:ext>
            </a:extLst>
          </p:cNvPr>
          <p:cNvSpPr>
            <a:spLocks noGrp="1"/>
          </p:cNvSpPr>
          <p:nvPr>
            <p:ph type="title"/>
          </p:nvPr>
        </p:nvSpPr>
        <p:spPr/>
        <p:txBody>
          <a:bodyPr/>
          <a:lstStyle/>
          <a:p>
            <a:r>
              <a:rPr lang="en-US"/>
              <a:t>Basic Questions in Knowledge Extraction</a:t>
            </a:r>
          </a:p>
        </p:txBody>
      </p:sp>
      <p:sp>
        <p:nvSpPr>
          <p:cNvPr id="3" name="Content Placeholder 2">
            <a:extLst>
              <a:ext uri="{FF2B5EF4-FFF2-40B4-BE49-F238E27FC236}">
                <a16:creationId xmlns:a16="http://schemas.microsoft.com/office/drawing/2014/main" id="{F90AC5D1-0B7E-764F-A552-B0BEB829A7A0}"/>
              </a:ext>
            </a:extLst>
          </p:cNvPr>
          <p:cNvSpPr>
            <a:spLocks noGrp="1"/>
          </p:cNvSpPr>
          <p:nvPr>
            <p:ph idx="1"/>
          </p:nvPr>
        </p:nvSpPr>
        <p:spPr/>
        <p:txBody>
          <a:bodyPr/>
          <a:lstStyle/>
          <a:p>
            <a:r>
              <a:rPr lang="en-US"/>
              <a:t>Who are the entities?</a:t>
            </a:r>
          </a:p>
          <a:p>
            <a:pPr marL="457200" indent="-457200">
              <a:buFont typeface="Wingdings" pitchFamily="2" charset="2"/>
              <a:buChar char="Ø"/>
            </a:pPr>
            <a:r>
              <a:rPr lang="en-US"/>
              <a:t>Keyphrase extraction</a:t>
            </a:r>
          </a:p>
          <a:p>
            <a:pPr marL="457200" indent="-457200">
              <a:buFont typeface="Wingdings" pitchFamily="2" charset="2"/>
              <a:buChar char="Ø"/>
            </a:pPr>
            <a:r>
              <a:rPr lang="en-US"/>
              <a:t>Named entity recognition</a:t>
            </a:r>
          </a:p>
          <a:p>
            <a:pPr>
              <a:spcBef>
                <a:spcPts val="0"/>
              </a:spcBef>
            </a:pPr>
            <a:endParaRPr lang="en-US" sz="1800"/>
          </a:p>
          <a:p>
            <a:r>
              <a:rPr lang="en-US"/>
              <a:t>What are their attributes?</a:t>
            </a:r>
          </a:p>
          <a:p>
            <a:pPr marL="457200" lvl="1" indent="-457200">
              <a:buFont typeface="Wingdings" pitchFamily="2" charset="2"/>
              <a:buChar char="Ø"/>
            </a:pPr>
            <a:r>
              <a:rPr lang="en-US" sz="3500">
                <a:ea typeface="+mn-ea"/>
              </a:rPr>
              <a:t>Named entity recognition</a:t>
            </a:r>
          </a:p>
          <a:p>
            <a:pPr>
              <a:spcBef>
                <a:spcPts val="0"/>
              </a:spcBef>
            </a:pPr>
            <a:endParaRPr lang="en-US" sz="1800"/>
          </a:p>
          <a:p>
            <a:r>
              <a:rPr lang="en-US"/>
              <a:t>How are they related?</a:t>
            </a:r>
          </a:p>
          <a:p>
            <a:pPr marL="457200" lvl="1" indent="-457200">
              <a:buFont typeface="Wingdings" pitchFamily="2" charset="2"/>
              <a:buChar char="Ø"/>
            </a:pPr>
            <a:r>
              <a:rPr lang="en-US" sz="3500">
                <a:ea typeface="+mn-ea"/>
              </a:rPr>
              <a:t>Relation (information) extraction</a:t>
            </a:r>
          </a:p>
          <a:p>
            <a:pPr marL="457200" lvl="1" indent="-457200">
              <a:buFont typeface="Wingdings" pitchFamily="2" charset="2"/>
              <a:buChar char="Ø"/>
            </a:pPr>
            <a:r>
              <a:rPr lang="en-US" sz="3500">
                <a:ea typeface="+mn-ea"/>
              </a:rPr>
              <a:t>Taxonomy Induction</a:t>
            </a:r>
          </a:p>
        </p:txBody>
      </p:sp>
      <p:sp>
        <p:nvSpPr>
          <p:cNvPr id="4" name="Footer Placeholder 3">
            <a:extLst>
              <a:ext uri="{FF2B5EF4-FFF2-40B4-BE49-F238E27FC236}">
                <a16:creationId xmlns:a16="http://schemas.microsoft.com/office/drawing/2014/main" id="{16CD18FF-4BCB-E14A-895D-1113A923B24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598D9119-68E5-D540-B4A2-37E6F7D7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84768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Hand-label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IE</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No Training Data? Distant Supervision</a:t>
            </a:r>
          </a:p>
        </p:txBody>
      </p:sp>
      <p:sp>
        <p:nvSpPr>
          <p:cNvPr id="3" name="Content Placeholder 2"/>
          <p:cNvSpPr>
            <a:spLocks noGrp="1"/>
          </p:cNvSpPr>
          <p:nvPr>
            <p:ph idx="1"/>
          </p:nvPr>
        </p:nvSpPr>
        <p:spPr/>
        <p:txBody>
          <a:bodyPr/>
          <a:lstStyle/>
          <a:p>
            <a:r>
              <a:rPr lang="en-US" b="1" dirty="0"/>
              <a:t>Idea</a:t>
            </a:r>
            <a:r>
              <a:rPr lang="en-US" dirty="0"/>
              <a:t>: use existing knowledge bases to collect training data for building a classifier</a:t>
            </a:r>
          </a:p>
          <a:p>
            <a:pPr lvl="1"/>
            <a:r>
              <a:rPr lang="en-US" dirty="0"/>
              <a:t>Combines advantages of bootstrapping with supervised learning</a:t>
            </a:r>
          </a:p>
          <a:p>
            <a:r>
              <a:rPr lang="en-US" dirty="0"/>
              <a:t>Example: learning PLACE-OF-BIRTH</a:t>
            </a:r>
          </a:p>
          <a:p>
            <a:endParaRPr lang="en-US" dirty="0"/>
          </a:p>
          <a:p>
            <a:r>
              <a:rPr lang="en-US" dirty="0"/>
              <a:t>For example, </a:t>
            </a:r>
            <a:r>
              <a:rPr lang="en-US" dirty="0" err="1"/>
              <a:t>WikiData</a:t>
            </a:r>
            <a:r>
              <a:rPr lang="en-US" dirty="0"/>
              <a:t> has </a:t>
            </a:r>
            <a:br>
              <a:rPr lang="en-US" dirty="0"/>
            </a:br>
            <a:r>
              <a:rPr lang="en-US" dirty="0"/>
              <a:t>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63" y="4317576"/>
            <a:ext cx="5511329" cy="3443836"/>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968534999"/>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a:latin typeface="Calibri" panose="020F0502020204030204" pitchFamily="34" charset="0"/>
                          <a:cs typeface="Calibri" panose="020F0502020204030204" pitchFamily="34" charset="0"/>
                        </a:rPr>
                        <a:t>Text Features (e.g.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©2021,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ent1, ent2)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(ent1, ent2,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ent1, ent2,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2800" dirty="0"/>
              <a:t>Complex Features for </a:t>
            </a:r>
            <a:r>
              <a:rPr lang="en-US" sz="2800" b="1" dirty="0"/>
              <a:t>“EPFL</a:t>
            </a:r>
            <a:r>
              <a:rPr lang="en-US" sz="2800" dirty="0"/>
              <a:t> is located in </a:t>
            </a:r>
            <a:r>
              <a:rPr lang="en-US" sz="2800" b="1" dirty="0"/>
              <a:t>Lausanne</a:t>
            </a:r>
            <a:r>
              <a:rPr lang="en-US" sz="2800" dirty="0"/>
              <a:t> in Switzerland”:</a:t>
            </a:r>
            <a:endParaRPr lang="en-US" sz="1800" dirty="0"/>
          </a:p>
          <a:p>
            <a:r>
              <a:rPr lang="en-US" sz="2000" dirty="0"/>
              <a:t>F0: M1=ORG and M2=LOC and </a:t>
            </a:r>
            <a:r>
              <a:rPr lang="en-US" sz="2000" dirty="0" err="1"/>
              <a:t>betweenwords</a:t>
            </a:r>
            <a:r>
              <a:rPr lang="en-US" sz="2000" dirty="0"/>
              <a:t>={is, located, in} and </a:t>
            </a:r>
            <a:r>
              <a:rPr lang="en-US" sz="2000" dirty="0" err="1"/>
              <a:t>afterwords</a:t>
            </a:r>
            <a:r>
              <a:rPr lang="en-US" sz="2000" dirty="0"/>
              <a:t>={} </a:t>
            </a:r>
            <a:br>
              <a:rPr lang="en-US" sz="2000" dirty="0"/>
            </a:br>
            <a:r>
              <a:rPr lang="en-US" sz="2000" dirty="0"/>
              <a:t>	and </a:t>
            </a:r>
            <a:r>
              <a:rPr lang="en-US" sz="2000" dirty="0" err="1"/>
              <a:t>betweenPOS</a:t>
            </a:r>
            <a:r>
              <a:rPr lang="en-US" sz="2000" dirty="0"/>
              <a:t> = {VP, VP, PP}</a:t>
            </a:r>
          </a:p>
          <a:p>
            <a:r>
              <a:rPr lang="en-US" sz="2000" dirty="0"/>
              <a:t>F1: M1=ORG and M2=LOC and </a:t>
            </a:r>
            <a:r>
              <a:rPr lang="en-US" sz="2000" dirty="0" err="1"/>
              <a:t>betweenwords</a:t>
            </a:r>
            <a:r>
              <a:rPr lang="en-US" sz="2000" dirty="0"/>
              <a:t>={is, located, in} and </a:t>
            </a:r>
            <a:r>
              <a:rPr lang="en-US" sz="2000" dirty="0" err="1"/>
              <a:t>afterwords</a:t>
            </a:r>
            <a:r>
              <a:rPr lang="en-US" sz="2000" dirty="0"/>
              <a:t>={in} </a:t>
            </a:r>
            <a:br>
              <a:rPr lang="en-US" sz="2000" dirty="0"/>
            </a:br>
            <a:r>
              <a:rPr lang="en-US" sz="2000" dirty="0"/>
              <a:t>	and </a:t>
            </a:r>
            <a:r>
              <a:rPr lang="en-US" sz="2000" dirty="0" err="1"/>
              <a:t>betweenPOS</a:t>
            </a:r>
            <a:r>
              <a:rPr lang="en-US" sz="2000" dirty="0"/>
              <a:t> = {VP, VP, PP}</a:t>
            </a:r>
          </a:p>
          <a:p>
            <a:r>
              <a:rPr lang="en-US" sz="2800" dirty="0"/>
              <a:t>	→ F0 matches </a:t>
            </a:r>
            <a:r>
              <a:rPr lang="en-US" sz="2800" b="1" dirty="0"/>
              <a:t>“ETHZ</a:t>
            </a:r>
            <a:r>
              <a:rPr lang="en-US" sz="2800" dirty="0"/>
              <a:t> is located in </a:t>
            </a:r>
            <a:r>
              <a:rPr lang="en-US" sz="2800" b="1" dirty="0"/>
              <a:t>Zürich</a:t>
            </a:r>
            <a:r>
              <a:rPr lang="en-US" sz="2800" dirty="0"/>
              <a:t>, Switzerland”, F1 not</a:t>
            </a:r>
          </a:p>
          <a:p>
            <a:endParaRPr lang="en-US" sz="2800" dirty="0"/>
          </a:p>
          <a:p>
            <a:r>
              <a:rPr lang="en-US" sz="2800" dirty="0"/>
              <a:t>Individual features:</a:t>
            </a:r>
          </a:p>
          <a:p>
            <a:r>
              <a:rPr lang="en-US" sz="2000" dirty="0"/>
              <a:t>F1: M1=ORG, F2: M2=LOC, F3: </a:t>
            </a:r>
            <a:r>
              <a:rPr lang="en-US" sz="2000" dirty="0" err="1"/>
              <a:t>betweenwords</a:t>
            </a:r>
            <a:r>
              <a:rPr lang="en-US" sz="2000" dirty="0"/>
              <a:t>={is, located, in} , F4: afterwords0={}, </a:t>
            </a:r>
            <a:br>
              <a:rPr lang="en-US" sz="2000" dirty="0"/>
            </a:br>
            <a:r>
              <a:rPr lang="en-US" sz="2000" dirty="0"/>
              <a:t>F5: afterwords1={in}, F6: </a:t>
            </a:r>
            <a:r>
              <a:rPr lang="en-US" sz="2000" dirty="0" err="1"/>
              <a:t>betweenPOS</a:t>
            </a:r>
            <a:r>
              <a:rPr lang="en-US" sz="2000" dirty="0"/>
              <a:t> = {VP, VP, PP}</a:t>
            </a:r>
          </a:p>
          <a:p>
            <a:r>
              <a:rPr lang="en-US" sz="2800" dirty="0"/>
              <a:t>	→ only F5 is different</a:t>
            </a:r>
          </a:p>
          <a:p>
            <a:endParaRPr lang="en-US" sz="2800" dirty="0"/>
          </a:p>
          <a:p>
            <a:endParaRPr lang="en-US" sz="20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Box 4">
            <a:extLst>
              <a:ext uri="{FF2B5EF4-FFF2-40B4-BE49-F238E27FC236}">
                <a16:creationId xmlns:a16="http://schemas.microsoft.com/office/drawing/2014/main" id="{2BA7AFB1-0FFD-624A-8EDB-0041B6857B56}"/>
              </a:ext>
            </a:extLst>
          </p:cNvPr>
          <p:cNvSpPr txBox="1"/>
          <p:nvPr/>
        </p:nvSpPr>
        <p:spPr>
          <a:xfrm>
            <a:off x="10331855" y="2088604"/>
            <a:ext cx="131292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Window size 0</a:t>
            </a:r>
          </a:p>
        </p:txBody>
      </p:sp>
      <p:sp>
        <p:nvSpPr>
          <p:cNvPr id="6" name="TextBox 5">
            <a:extLst>
              <a:ext uri="{FF2B5EF4-FFF2-40B4-BE49-F238E27FC236}">
                <a16:creationId xmlns:a16="http://schemas.microsoft.com/office/drawing/2014/main" id="{52A0B526-645C-324D-AA53-F73D693E84A9}"/>
              </a:ext>
            </a:extLst>
          </p:cNvPr>
          <p:cNvSpPr txBox="1"/>
          <p:nvPr/>
        </p:nvSpPr>
        <p:spPr>
          <a:xfrm>
            <a:off x="10331854" y="2789305"/>
            <a:ext cx="1312925"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Window size 1</a:t>
            </a:r>
          </a:p>
        </p:txBody>
      </p:sp>
      <p:cxnSp>
        <p:nvCxnSpPr>
          <p:cNvPr id="8" name="Straight Arrow Connector 7">
            <a:extLst>
              <a:ext uri="{FF2B5EF4-FFF2-40B4-BE49-F238E27FC236}">
                <a16:creationId xmlns:a16="http://schemas.microsoft.com/office/drawing/2014/main" id="{4D288D06-C4DD-A44B-9CCF-66C9BE2A4AC0}"/>
              </a:ext>
            </a:extLst>
          </p:cNvPr>
          <p:cNvCxnSpPr/>
          <p:nvPr/>
        </p:nvCxnSpPr>
        <p:spPr bwMode="auto">
          <a:xfrm flipH="1">
            <a:off x="8891959" y="225018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1763182-0F9E-B242-97F3-F3D94BB2C588}"/>
              </a:ext>
            </a:extLst>
          </p:cNvPr>
          <p:cNvCxnSpPr/>
          <p:nvPr/>
        </p:nvCxnSpPr>
        <p:spPr bwMode="auto">
          <a:xfrm flipH="1">
            <a:off x="8891959" y="296483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59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a:t>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a:t>Using the same data as for distant supervision</a:t>
            </a:r>
          </a:p>
          <a:p>
            <a:pPr marL="457200" indent="-457200">
              <a:buFont typeface="Arial" panose="020B0604020202020204" pitchFamily="34" charset="0"/>
              <a:buChar char="•"/>
            </a:pPr>
            <a:r>
              <a:rPr lang="en-US" sz="3200"/>
              <a:t>Entity pairs from text linked to relations from knowledge bases</a:t>
            </a:r>
          </a:p>
          <a:p>
            <a:r>
              <a:rPr lang="en-US" sz="3200"/>
              <a:t>Instead of learning a classifier, create low-dimensional representations for entity pairs and relations</a:t>
            </a:r>
          </a:p>
          <a:p>
            <a:endParaRPr lang="en-US" sz="3200"/>
          </a:p>
          <a:p>
            <a:r>
              <a:rPr lang="en-US" sz="3200"/>
              <a:t>Use those representations to </a:t>
            </a:r>
          </a:p>
          <a:p>
            <a:pPr marL="457200" indent="-457200">
              <a:buFont typeface="Arial" panose="020B0604020202020204" pitchFamily="34" charset="0"/>
              <a:buChar char="•"/>
            </a:pPr>
            <a:r>
              <a:rPr lang="en-US" sz="3200"/>
              <a:t>Link text patterns to relation types and identify similar text patterns</a:t>
            </a:r>
          </a:p>
          <a:p>
            <a:pPr marL="457200" indent="-457200">
              <a:buFont typeface="Arial" panose="020B0604020202020204" pitchFamily="34" charset="0"/>
              <a:buChar char="•"/>
            </a:pPr>
            <a:r>
              <a:rPr lang="en-US" sz="3200"/>
              <a:t>Extract relations from text</a:t>
            </a:r>
          </a:p>
          <a:p>
            <a:endParaRPr lang="en-US" sz="3200"/>
          </a:p>
          <a:p>
            <a:endParaRPr lang="en-US" sz="3200"/>
          </a:p>
          <a:p>
            <a:endParaRPr lang="en-US" sz="3200"/>
          </a:p>
          <a:p>
            <a:endParaRPr lang="en-US" sz="320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a:t>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than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Schema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239778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No statement schema known: open information extraction</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 Taxonomy induction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5216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isolated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related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a:t>
            </a:r>
            <a:r>
              <a:rPr lang="en-US" b="1" dirty="0"/>
              <a:t>c</a:t>
            </a:r>
            <a:r>
              <a:rPr lang="en-US" dirty="0"/>
              <a:t> such as </a:t>
            </a:r>
            <a:r>
              <a:rPr lang="en-US" b="1" dirty="0"/>
              <a:t>s</a:t>
            </a:r>
            <a:r>
              <a:rPr lang="en-US" dirty="0"/>
              <a:t> and X</a:t>
            </a:r>
          </a:p>
          <a:p>
            <a:pPr lvl="1"/>
            <a:r>
              <a:rPr lang="en-US" dirty="0"/>
              <a:t>Hypernym pattern, using known instances </a:t>
            </a:r>
            <a:r>
              <a:rPr lang="en-US" b="1" dirty="0"/>
              <a:t>t</a:t>
            </a:r>
            <a:r>
              <a:rPr lang="en-US" b="1" baseline="-25000" dirty="0"/>
              <a:t>1</a:t>
            </a:r>
            <a:r>
              <a:rPr lang="en-US" dirty="0"/>
              <a:t> and </a:t>
            </a:r>
            <a:r>
              <a:rPr lang="en-US" b="1" dirty="0"/>
              <a:t>t</a:t>
            </a:r>
            <a:r>
              <a:rPr lang="en-US" b="1" baseline="-25000" dirty="0"/>
              <a:t>2</a:t>
            </a:r>
            <a:r>
              <a:rPr lang="en-US" dirty="0"/>
              <a:t>, detect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a:t>
            </a:r>
            <a:r>
              <a:rPr lang="en-US" b="1" dirty="0"/>
              <a:t>t</a:t>
            </a:r>
            <a:r>
              <a:rPr lang="en-US" b="1" baseline="-25000" dirty="0"/>
              <a:t>1</a:t>
            </a:r>
            <a:r>
              <a:rPr lang="en-US" dirty="0"/>
              <a:t> and </a:t>
            </a:r>
            <a:r>
              <a:rPr lang="en-US" b="1" dirty="0"/>
              <a:t>t</a:t>
            </a:r>
            <a:r>
              <a:rPr lang="en-US" b="1" baseline="-25000" dirty="0"/>
              <a:t>2</a:t>
            </a:r>
            <a:endParaRPr lang="en-US" b="1"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Recursively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395015" y="3226302"/>
            <a:ext cx="11017224" cy="383085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3000" kern="0" dirty="0">
                <a:solidFill>
                  <a:srgbClr val="000000"/>
                </a:solidFill>
                <a:latin typeface="Calibri"/>
                <a:cs typeface="Calibri"/>
              </a:rPr>
              <a:t>T = {s}; w(t) = 0</a:t>
            </a:r>
          </a:p>
          <a:p>
            <a:pPr marL="565564" lvl="1" algn="l">
              <a:spcBef>
                <a:spcPct val="20000"/>
              </a:spcBef>
            </a:pPr>
            <a:r>
              <a:rPr lang="en-US" sz="3000" kern="0" dirty="0">
                <a:solidFill>
                  <a:srgbClr val="000000"/>
                </a:solidFill>
                <a:latin typeface="Calibri"/>
                <a:cs typeface="Calibri"/>
              </a:rPr>
              <a:t>while T changes</a:t>
            </a:r>
          </a:p>
          <a:p>
            <a:pPr marL="565564" lvl="1" algn="l">
              <a:spcBef>
                <a:spcPct val="20000"/>
              </a:spcBef>
            </a:pPr>
            <a:r>
              <a:rPr lang="en-US" sz="3000" kern="0" dirty="0">
                <a:solidFill>
                  <a:srgbClr val="000000"/>
                </a:solidFill>
                <a:latin typeface="Calibri"/>
                <a:cs typeface="Calibri"/>
              </a:rPr>
              <a:t>	for all t in T: submit P</a:t>
            </a:r>
            <a:r>
              <a:rPr lang="en-US" sz="3000" kern="0" baseline="-25000" dirty="0">
                <a:solidFill>
                  <a:srgbClr val="000000"/>
                </a:solidFill>
                <a:latin typeface="Calibri"/>
                <a:cs typeface="Calibri"/>
              </a:rPr>
              <a:t>i</a:t>
            </a:r>
            <a:r>
              <a:rPr lang="en-US" sz="3000" kern="0" dirty="0">
                <a:solidFill>
                  <a:srgbClr val="000000"/>
                </a:solidFill>
                <a:latin typeface="Calibri"/>
                <a:cs typeface="Calibri"/>
              </a:rPr>
              <a:t>(c, t, X) to search engine</a:t>
            </a:r>
          </a:p>
          <a:p>
            <a:pPr marL="565564" lvl="1" algn="l">
              <a:spcBef>
                <a:spcPct val="20000"/>
              </a:spcBef>
            </a:pPr>
            <a:r>
              <a:rPr lang="en-US" sz="3000" kern="0" dirty="0">
                <a:solidFill>
                  <a:srgbClr val="000000"/>
                </a:solidFill>
                <a:latin typeface="Calibri"/>
                <a:cs typeface="Calibri"/>
              </a:rPr>
              <a:t>		if result is not empty</a:t>
            </a:r>
          </a:p>
          <a:p>
            <a:pPr marL="565564" lvl="1" algn="l">
              <a:spcBef>
                <a:spcPct val="20000"/>
              </a:spcBef>
            </a:pPr>
            <a:r>
              <a:rPr lang="en-US" sz="3000" kern="0" dirty="0">
                <a:solidFill>
                  <a:srgbClr val="000000"/>
                </a:solidFill>
                <a:latin typeface="Calibri"/>
                <a:cs typeface="Calibri"/>
              </a:rPr>
              <a:t>			add to T all new terms </a:t>
            </a:r>
            <a:r>
              <a:rPr lang="en-US" sz="3000" kern="0" dirty="0" err="1">
                <a:solidFill>
                  <a:srgbClr val="000000"/>
                </a:solidFill>
                <a:latin typeface="Calibri"/>
                <a:cs typeface="Calibri"/>
              </a:rPr>
              <a:t>t</a:t>
            </a:r>
            <a:r>
              <a:rPr lang="en-US" sz="3000" kern="0" baseline="-25000" dirty="0" err="1">
                <a:solidFill>
                  <a:srgbClr val="000000"/>
                </a:solidFill>
                <a:latin typeface="Calibri"/>
                <a:cs typeface="Calibri"/>
              </a:rPr>
              <a:t>new</a:t>
            </a:r>
            <a:r>
              <a:rPr lang="en-US" sz="3000" kern="0" dirty="0">
                <a:solidFill>
                  <a:srgbClr val="000000"/>
                </a:solidFill>
                <a:latin typeface="Calibri"/>
                <a:cs typeface="Calibri"/>
              </a:rPr>
              <a:t> found </a:t>
            </a:r>
            <a:br>
              <a:rPr lang="en-US" sz="3000" kern="0" dirty="0">
                <a:solidFill>
                  <a:srgbClr val="000000"/>
                </a:solidFill>
                <a:latin typeface="Calibri"/>
                <a:cs typeface="Calibri"/>
              </a:rPr>
            </a:br>
            <a:r>
              <a:rPr lang="en-US" sz="3000" kern="0" dirty="0">
                <a:solidFill>
                  <a:srgbClr val="000000"/>
                </a:solidFill>
                <a:latin typeface="Calibri"/>
                <a:cs typeface="Calibri"/>
              </a:rPr>
              <a:t>				in position X in a result</a:t>
            </a:r>
          </a:p>
          <a:p>
            <a:pPr marL="565564" lvl="1" algn="l">
              <a:spcBef>
                <a:spcPct val="20000"/>
              </a:spcBef>
            </a:pPr>
            <a:r>
              <a:rPr lang="en-US" sz="3000" kern="0" dirty="0">
                <a:solidFill>
                  <a:srgbClr val="000000"/>
                </a:solidFill>
                <a:latin typeface="Calibri"/>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Knowledge Extraction</a:t>
            </a:r>
          </a:p>
        </p:txBody>
      </p:sp>
      <p:sp>
        <p:nvSpPr>
          <p:cNvPr id="3" name="Content Placeholder 2"/>
          <p:cNvSpPr>
            <a:spLocks noGrp="1"/>
          </p:cNvSpPr>
          <p:nvPr>
            <p:ph idx="1"/>
          </p:nvPr>
        </p:nvSpPr>
        <p:spPr/>
        <p:txBody>
          <a:bodyPr/>
          <a:lstStyle/>
          <a:p>
            <a:pPr marL="514350" indent="-514350">
              <a:buAutoNum type="arabicPeriod"/>
            </a:pPr>
            <a:r>
              <a:rPr lang="en-US" dirty="0" err="1"/>
              <a:t>Keyphrase</a:t>
            </a:r>
            <a:r>
              <a:rPr lang="en-US" dirty="0"/>
              <a:t> extraction</a:t>
            </a:r>
          </a:p>
          <a:p>
            <a:pPr marL="514350" indent="-514350">
              <a:buAutoNum type="arabicPeriod"/>
            </a:pPr>
            <a:r>
              <a:rPr lang="en-US" dirty="0"/>
              <a:t>Named entity recognition</a:t>
            </a:r>
          </a:p>
          <a:p>
            <a:pPr marL="514350" indent="-514350">
              <a:buAutoNum type="arabicPeriod"/>
            </a:pPr>
            <a:r>
              <a:rPr lang="en-US" dirty="0"/>
              <a:t>Information extraction</a:t>
            </a:r>
          </a:p>
          <a:p>
            <a:pPr marL="514350" indent="-514350">
              <a:buAutoNum type="arabicPeriod"/>
            </a:pPr>
            <a:r>
              <a:rPr lang="en-US" dirty="0"/>
              <a:t>Taxonomy Induction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41210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p:cNvSpPr/>
          <p:nvPr/>
        </p:nvSpPr>
        <p:spPr bwMode="auto">
          <a:xfrm>
            <a:off x="300481" y="1426627"/>
            <a:ext cx="11017224" cy="368589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C = {c}</a:t>
            </a:r>
          </a:p>
          <a:p>
            <a:pPr lvl="0" algn="l">
              <a:spcBef>
                <a:spcPct val="20000"/>
              </a:spcBef>
            </a:pPr>
            <a:r>
              <a:rPr lang="en-US" sz="3200" kern="0" dirty="0">
                <a:solidFill>
                  <a:srgbClr val="000000"/>
                </a:solidFill>
                <a:latin typeface="Calibri"/>
                <a:cs typeface="Calibri"/>
              </a:rPr>
              <a:t>for all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T with w(</a:t>
            </a:r>
            <a:r>
              <a:rPr lang="en-US" sz="3200" kern="0" dirty="0" err="1">
                <a:solidFill>
                  <a:srgbClr val="000000"/>
                </a:solidFill>
                <a:latin typeface="Calibri"/>
                <a:cs typeface="Calibri"/>
              </a:rPr>
              <a:t>t</a:t>
            </a:r>
            <a:r>
              <a:rPr lang="en-US" sz="3200" kern="0" baseline="-25000" dirty="0" err="1">
                <a:solidFill>
                  <a:srgbClr val="000000"/>
                </a:solidFill>
                <a:latin typeface="Calibri"/>
                <a:cs typeface="Calibri"/>
              </a:rPr>
              <a:t>i</a:t>
            </a:r>
            <a:r>
              <a:rPr lang="en-US" sz="3200" kern="0" dirty="0">
                <a:solidFill>
                  <a:srgbClr val="000000"/>
                </a:solidFill>
                <a:latin typeface="Calibri"/>
                <a:cs typeface="Calibri"/>
              </a:rPr>
              <a:t>) &gt; 0: </a:t>
            </a:r>
            <a:br>
              <a:rPr lang="en-US" sz="3200" kern="0" dirty="0">
                <a:solidFill>
                  <a:srgbClr val="000000"/>
                </a:solidFill>
                <a:latin typeface="Calibri"/>
                <a:cs typeface="Calibri"/>
              </a:rPr>
            </a:br>
            <a:r>
              <a:rPr lang="en-US" sz="3200" kern="0" dirty="0">
                <a:solidFill>
                  <a:srgbClr val="000000"/>
                </a:solidFill>
                <a:latin typeface="Calibri"/>
                <a:cs typeface="Calibri"/>
              </a:rPr>
              <a:t>	submit P</a:t>
            </a:r>
            <a:r>
              <a:rPr lang="en-US" sz="3200" kern="0" baseline="-25000" dirty="0">
                <a:solidFill>
                  <a:srgbClr val="000000"/>
                </a:solidFill>
                <a:latin typeface="Calibri"/>
                <a:cs typeface="Calibri"/>
              </a:rPr>
              <a:t>c</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X) to search engine</a:t>
            </a:r>
          </a:p>
          <a:p>
            <a:pPr lvl="0" algn="l">
              <a:spcBef>
                <a:spcPct val="20000"/>
              </a:spcBef>
            </a:pPr>
            <a:r>
              <a:rPr lang="en-US" sz="3200" kern="0" dirty="0">
                <a:solidFill>
                  <a:srgbClr val="000000"/>
                </a:solidFill>
                <a:latin typeface="Calibri"/>
                <a:cs typeface="Calibri"/>
              </a:rPr>
              <a:t>	add new term h found in position X to C</a:t>
            </a:r>
          </a:p>
          <a:p>
            <a:pPr lvl="0" algn="l">
              <a:spcBef>
                <a:spcPct val="20000"/>
              </a:spcBef>
            </a:pPr>
            <a:r>
              <a:rPr lang="en-US" sz="3200" kern="0" dirty="0">
                <a:solidFill>
                  <a:srgbClr val="000000"/>
                </a:solidFill>
                <a:latin typeface="Calibri"/>
                <a:cs typeface="Calibri"/>
              </a:rPr>
              <a:t>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h </a:t>
            </a:r>
            <a:r>
              <a:rPr lang="en-US" sz="3200" kern="0" dirty="0">
                <a:solidFill>
                  <a:srgbClr val="000000"/>
                </a:solidFill>
                <a:latin typeface="Calibri"/>
                <a:cs typeface="Calibri"/>
              </a:rPr>
              <a:t>and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h </a:t>
            </a:r>
            <a:r>
              <a:rPr lang="en-US" sz="3200" kern="0" dirty="0">
                <a:solidFill>
                  <a:srgbClr val="000000"/>
                </a:solidFill>
                <a:latin typeface="Calibri"/>
                <a:cs typeface="Calibri"/>
              </a:rPr>
              <a:t>to the hypernym relations H</a:t>
            </a:r>
          </a:p>
          <a:p>
            <a:pPr lvl="0" algn="l">
              <a:spcBef>
                <a:spcPct val="20000"/>
              </a:spcBef>
            </a:pPr>
            <a:r>
              <a:rPr lang="en-US" sz="3200" kern="0" dirty="0">
                <a:solidFill>
                  <a:srgbClr val="000000"/>
                </a:solidFill>
                <a:latin typeface="Calibri"/>
                <a:cs typeface="Calibri"/>
              </a:rPr>
              <a:t>	w(t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,h)++</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p:cNvSpPr/>
          <p:nvPr/>
        </p:nvSpPr>
        <p:spPr bwMode="auto">
          <a:xfrm>
            <a:off x="323007" y="2880692"/>
            <a:ext cx="11017224" cy="396044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For each pair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C</a:t>
            </a:r>
          </a:p>
          <a:p>
            <a:pPr lvl="0" algn="l">
              <a:spcBef>
                <a:spcPct val="20000"/>
              </a:spcBef>
            </a:pPr>
            <a:r>
              <a:rPr lang="en-US" sz="3200" kern="0" dirty="0">
                <a:solidFill>
                  <a:srgbClr val="000000"/>
                </a:solidFill>
                <a:latin typeface="Calibri"/>
                <a:cs typeface="Calibri"/>
              </a:rPr>
              <a:t>	Construct query 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and 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a:t>
            </a:r>
            <a:br>
              <a:rPr lang="en-US" sz="3200" kern="0" dirty="0">
                <a:solidFill>
                  <a:srgbClr val="000000"/>
                </a:solidFill>
                <a:latin typeface="Calibri"/>
                <a:cs typeface="Calibri"/>
              </a:rPr>
            </a:br>
            <a:r>
              <a:rPr lang="en-US" sz="3200" kern="0" dirty="0">
                <a:solidFill>
                  <a:srgbClr val="000000"/>
                </a:solidFill>
                <a:latin typeface="Calibri"/>
                <a:cs typeface="Calibri"/>
              </a:rPr>
              <a:t>	with Hearst pattern h(X, Y), e.g., h(X, Y) = “X such as Y”</a:t>
            </a:r>
          </a:p>
          <a:p>
            <a:pPr lvl="0" algn="l">
              <a:spcBef>
                <a:spcPct val="20000"/>
              </a:spcBef>
            </a:pPr>
            <a:r>
              <a:rPr lang="en-US" sz="3200" kern="0" dirty="0">
                <a:solidFill>
                  <a:srgbClr val="000000"/>
                </a:solidFill>
                <a:latin typeface="Calibri"/>
                <a:cs typeface="Calibri"/>
              </a:rPr>
              <a:t>	Submit query to search engine and count number of results</a:t>
            </a:r>
          </a:p>
          <a:p>
            <a:pPr lvl="0" algn="l">
              <a:spcBef>
                <a:spcPct val="20000"/>
              </a:spcBef>
            </a:pPr>
            <a:r>
              <a:rPr lang="en-US" sz="3200" kern="0" dirty="0">
                <a:solidFill>
                  <a:srgbClr val="000000"/>
                </a:solidFill>
                <a:latin typeface="Calibri"/>
                <a:cs typeface="Calibri"/>
              </a:rPr>
              <a:t>If #results(q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&lt; #results(q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t>
            </a:r>
            <a:br>
              <a:rPr lang="en-US" sz="3200" kern="0" dirty="0">
                <a:solidFill>
                  <a:srgbClr val="000000"/>
                </a:solidFill>
                <a:latin typeface="Calibri"/>
                <a:cs typeface="Calibri"/>
              </a:rPr>
            </a:br>
            <a:r>
              <a:rPr lang="en-US" sz="3200" kern="0" dirty="0">
                <a:solidFill>
                  <a:srgbClr val="000000"/>
                </a:solidFill>
                <a:latin typeface="Calibri"/>
                <a:cs typeface="Calibri"/>
              </a:rPr>
              <a:t>	then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br>
              <a:rPr lang="en-US" sz="3200" kern="0" dirty="0">
                <a:solidFill>
                  <a:srgbClr val="000000"/>
                </a:solidFill>
                <a:latin typeface="Calibri"/>
                <a:cs typeface="Calibri"/>
              </a:rPr>
            </a:br>
            <a:r>
              <a:rPr lang="en-US" sz="3200" kern="0" dirty="0">
                <a:solidFill>
                  <a:srgbClr val="000000"/>
                </a:solidFill>
                <a:latin typeface="Calibri"/>
                <a:cs typeface="Calibri"/>
              </a:rPr>
              <a:t>	else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2"/>
              </a:rPr>
              <a:t>https://web.stanford.edu/~jurafsky/slp3/</a:t>
            </a:r>
            <a:endParaRPr lang="en-US" sz="2800" dirty="0"/>
          </a:p>
          <a:p>
            <a:pPr lvl="1"/>
            <a:r>
              <a:rPr lang="en-GB" sz="2800"/>
              <a:t>Jay Pujara and Sameer Singh, Mining Knowledge Graphs from Text, Tutorial, </a:t>
            </a:r>
            <a:r>
              <a:rPr lang="en-GB" sz="2800">
                <a:hlinkClick r:id="rId3"/>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0934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t>
            </a:r>
            <a:r>
              <a:rPr lang="en-US" dirty="0" err="1"/>
              <a:t>Keyphrase</a:t>
            </a:r>
            <a:r>
              <a:rPr lang="en-US" dirty="0"/>
              <a:t>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326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36784</TotalTime>
  <Words>11091</Words>
  <Application>Microsoft Macintosh PowerPoint</Application>
  <PresentationFormat>Custom</PresentationFormat>
  <Paragraphs>903</Paragraphs>
  <Slides>78</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MS PGothic</vt:lpstr>
      <vt:lpstr>MS PGothic</vt:lpstr>
      <vt:lpstr>Arial</vt:lpstr>
      <vt:lpstr>Calibri</vt:lpstr>
      <vt:lpstr>Cambria Math</vt:lpstr>
      <vt:lpstr>Comic Sans MS</vt:lpstr>
      <vt:lpstr>Courier</vt:lpstr>
      <vt:lpstr>Tempus Sans ITC</vt:lpstr>
      <vt:lpstr>Verdana</vt:lpstr>
      <vt:lpstr>Wingdings</vt:lpstr>
      <vt:lpstr>part1 XML</vt:lpstr>
      <vt:lpstr>Part 3: Knowledge Modeling  – Information Extraction </vt:lpstr>
      <vt:lpstr>Populating Knowledge Bases</vt:lpstr>
      <vt:lpstr>Knowledge Extraction</vt:lpstr>
      <vt:lpstr>Basic Questions in Knowledge Extraction</vt:lpstr>
      <vt:lpstr>Knowledge Inference</vt:lpstr>
      <vt:lpstr>Basic Questions in Knowledge Inference</vt:lpstr>
      <vt:lpstr>2. Knowledge Extraction</vt:lpstr>
      <vt:lpstr>3. Knowledge Inference</vt:lpstr>
      <vt:lpstr>1. Keyphrase Extraction</vt:lpstr>
      <vt:lpstr>Key Phrase Extraction</vt:lpstr>
      <vt:lpstr>Keyphrase Extraction Methods</vt:lpstr>
      <vt:lpstr>Use of Keyphrase Extraction</vt:lpstr>
      <vt:lpstr>Use of Keyphrase Extraction</vt:lpstr>
      <vt:lpstr>2. NAMED ENTITY RECOGNITION</vt:lpstr>
      <vt:lpstr>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 Information extraction</vt:lpstr>
      <vt:lpstr>Information Extraction (IE)</vt:lpstr>
      <vt:lpstr>Sample Statements</vt:lpstr>
      <vt:lpstr>Typed Statements </vt:lpstr>
      <vt:lpstr>Statement Schema</vt:lpstr>
      <vt:lpstr>Approaches to Information Extraction</vt:lpstr>
      <vt:lpstr>1. Hand-Written Patterns</vt:lpstr>
      <vt:lpstr>Web isa Database</vt:lpstr>
      <vt:lpstr>More General Hand-Written Patterns</vt:lpstr>
      <vt:lpstr>Summary Hand-Written Patterns</vt:lpstr>
      <vt:lpstr>2. Supervised Learning for IE</vt:lpstr>
      <vt:lpstr>Classifiers for Information Extraction</vt:lpstr>
      <vt:lpstr>Features Used in IE</vt:lpstr>
      <vt:lpstr>Syntactic Features</vt:lpstr>
      <vt:lpstr>Which is true?</vt:lpstr>
      <vt:lpstr>3. Bootstrapping</vt:lpstr>
      <vt:lpstr>Example</vt:lpstr>
      <vt:lpstr>Example</vt:lpstr>
      <vt:lpstr>Problem: Semantic Drift</vt:lpstr>
      <vt:lpstr>Confidence</vt:lpstr>
      <vt:lpstr>4. No Training Data? Distant Supervision</vt:lpstr>
      <vt:lpstr>Linking Text to Knowledge Bases</vt:lpstr>
      <vt:lpstr>Distant Supervision: Approach</vt:lpstr>
      <vt:lpstr>Features for Distant Supervision</vt:lpstr>
      <vt:lpstr>Example</vt:lpstr>
      <vt:lpstr>Which is true?</vt:lpstr>
      <vt:lpstr>5. Matrix Factorization</vt:lpstr>
      <vt:lpstr>Matrix Representation </vt:lpstr>
      <vt:lpstr>Matrix Factorization</vt:lpstr>
      <vt:lpstr>Bayesian Personalized Ranking</vt:lpstr>
      <vt:lpstr>Relation Embeddings</vt:lpstr>
      <vt:lpstr>Exploiting Relation Embedding Similarity</vt:lpstr>
      <vt:lpstr>Summary</vt:lpstr>
      <vt:lpstr>4. Taxonomy induction</vt:lpstr>
      <vt:lpstr>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638</cp:revision>
  <cp:lastPrinted>2022-01-10T09:08:15Z</cp:lastPrinted>
  <dcterms:created xsi:type="dcterms:W3CDTF">2002-10-01T12:44:42Z</dcterms:created>
  <dcterms:modified xsi:type="dcterms:W3CDTF">2022-01-10T09:09:13Z</dcterms:modified>
</cp:coreProperties>
</file>